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  <p:sldMasterId id="2147484384" r:id="rId3"/>
    <p:sldMasterId id="2147484396" r:id="rId4"/>
    <p:sldMasterId id="2147484410" r:id="rId5"/>
  </p:sldMasterIdLst>
  <p:notesMasterIdLst>
    <p:notesMasterId r:id="rId46"/>
  </p:notesMasterIdLst>
  <p:handoutMasterIdLst>
    <p:handoutMasterId r:id="rId47"/>
  </p:handoutMasterIdLst>
  <p:sldIdLst>
    <p:sldId id="1483" r:id="rId6"/>
    <p:sldId id="337" r:id="rId7"/>
    <p:sldId id="258" r:id="rId8"/>
    <p:sldId id="274" r:id="rId9"/>
    <p:sldId id="263" r:id="rId10"/>
    <p:sldId id="262" r:id="rId11"/>
    <p:sldId id="261" r:id="rId12"/>
    <p:sldId id="275" r:id="rId13"/>
    <p:sldId id="276" r:id="rId14"/>
    <p:sldId id="260" r:id="rId15"/>
    <p:sldId id="277" r:id="rId16"/>
    <p:sldId id="272" r:id="rId17"/>
    <p:sldId id="279" r:id="rId18"/>
    <p:sldId id="280" r:id="rId19"/>
    <p:sldId id="271" r:id="rId20"/>
    <p:sldId id="281" r:id="rId21"/>
    <p:sldId id="282" r:id="rId22"/>
    <p:sldId id="259" r:id="rId23"/>
    <p:sldId id="284" r:id="rId24"/>
    <p:sldId id="296" r:id="rId25"/>
    <p:sldId id="285" r:id="rId26"/>
    <p:sldId id="266" r:id="rId27"/>
    <p:sldId id="286" r:id="rId28"/>
    <p:sldId id="287" r:id="rId29"/>
    <p:sldId id="288" r:id="rId30"/>
    <p:sldId id="297" r:id="rId31"/>
    <p:sldId id="298" r:id="rId32"/>
    <p:sldId id="299" r:id="rId33"/>
    <p:sldId id="300" r:id="rId34"/>
    <p:sldId id="301" r:id="rId35"/>
    <p:sldId id="293" r:id="rId36"/>
    <p:sldId id="294" r:id="rId37"/>
    <p:sldId id="295" r:id="rId38"/>
    <p:sldId id="302" r:id="rId39"/>
    <p:sldId id="304" r:id="rId40"/>
    <p:sldId id="307" r:id="rId41"/>
    <p:sldId id="308" r:id="rId42"/>
    <p:sldId id="309" r:id="rId43"/>
    <p:sldId id="268" r:id="rId44"/>
    <p:sldId id="1484" r:id="rId45"/>
  </p:sldIdLst>
  <p:sldSz cx="12436475" cy="6994525"/>
  <p:notesSz cx="6858000" cy="9144000"/>
  <p:custDataLst>
    <p:tags r:id="rId4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1E1E1E"/>
    <a:srgbClr val="001338"/>
    <a:srgbClr val="262626"/>
    <a:srgbClr val="001344"/>
    <a:srgbClr val="E3C038"/>
    <a:srgbClr val="000000"/>
    <a:srgbClr val="FFFFFF"/>
    <a:srgbClr val="592C8C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B9FB0-02F5-45F4-B5FE-5D453D24C470}" v="5" dt="2021-06-05T07:25:44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117" d="100"/>
          <a:sy n="117" d="100"/>
        </p:scale>
        <p:origin x="1882" y="8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6/5/2021 8:09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6/5/2021 8:08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7" y="38117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07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E01FB-954E-4A13-A95D-566D92C55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1178A6-0437-4E67-BAAF-37A16D849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7B07AC-207D-4A06-9276-7626BFA0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240AC1-8D04-48B3-BECA-A09B3EA4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1C06AC-9836-41CB-9051-A6E659B7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6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646EB-19A9-4140-9BAB-460565E0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1837D7-6B56-41A3-B0F1-335DE4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80FD68-189B-4E36-AD12-9D1B1481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7262B5-A1FE-41B3-902E-39298D8B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0A4F14-20FC-4B25-84D9-7FE726A9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876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2C68-E4CE-4CD3-83A9-EE8DA6A29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EBDAC7-3EF7-414A-BFFE-38E84E91A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DD5A6D-31FF-49B9-87B5-598D1158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14FD0A-99D0-4A1F-8FE9-171BBF54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F38FC5-D00B-402A-83E7-175A68A2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89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F26F1-F293-425C-8E96-0BDBB98A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F5C80-B39F-4577-A6A2-0705DF292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A88F1C-34BB-4DF2-9941-BD6790ED9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074693-81F6-4B01-8CAF-98E16E22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4EEFD3-BC8F-4F66-919A-0A93E9D3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CCB42E-38FC-4307-84DE-7671CA2F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080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FC072-F746-453D-86F5-1DA15445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EC410-DB49-4A69-90CE-0C71B8A92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BE91FD-1F63-4EAC-ADBD-A051638F9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D5118E-2B85-4004-B0A3-346B85982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2195D0-8533-48AE-A9F4-9FF1844BD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957A02-8DCC-425C-B004-9DDD4846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E63AAF-7F50-49E3-94A5-9013CAFD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1695D1-B659-4E51-BD28-586182D7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70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B87F9-F124-40D0-9AD8-16DD1310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535F62-D9E2-4171-B9E5-F12B135F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F38A3C-524C-41C0-8A44-1AC946E4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56496-B5FA-43FE-8D21-AEDCD838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874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B3D99A-D3BE-450E-A1D6-F891B321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F7C4C6-4ED5-40FA-A379-F98A883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9209EB-4225-41D5-AC80-B8E45C71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1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34479-1FDD-4122-87BD-F48C0A96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D859D-A6F0-48FC-9974-ADD8A143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6BC1C3-C706-4DB7-A3DE-637B6ACB5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EA5088-8245-413E-9D7C-0A61879F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649631-5D4A-4140-A535-7CA5DFF0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B9A69A-99E0-46EE-B938-35279DF5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0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894E8-AEC2-4CAA-9D84-D327AE85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71CAC3-2C8D-44A9-BEC7-73FEE546A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A5B7A5-D0FE-475A-81EE-4532131E9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FC6C15-EDEF-4C2B-BE7A-EA7B8842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71694B-03A7-40C8-B716-837D97FA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1EED50-09C3-41C1-81D1-A62A60F9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1CA51-F209-4A32-9E45-C0F66BCE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42B813-39BD-445A-B649-C4F73AED1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DDFDC9-B018-48BD-99CE-CE8591B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AA260-2B73-4B93-AA3F-CA4C7940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0E5A03-E6BF-490D-AAC1-CB8C073C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040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D2B858-BA54-437F-B452-A293EA470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DA0205-5759-4FAC-BF24-A0FC025D7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921149-E360-4505-954A-F3B3226B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A534BE-1299-4BB0-8DD1-C674ECA8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0073F9-2C01-4F39-9A29-A053674C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79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686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71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376991"/>
            <a:ext cx="12436475" cy="61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3420665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465527"/>
            <a:ext cx="12436475" cy="510666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931952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704431" y="2608425"/>
            <a:ext cx="8722855" cy="11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64" b="1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64" b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707988" y="4515058"/>
            <a:ext cx="2428723" cy="1260940"/>
            <a:chOff x="3902217" y="4486940"/>
            <a:chExt cx="2380979" cy="1236328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4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344093" y="4469005"/>
            <a:ext cx="2008799" cy="1306993"/>
            <a:chOff x="6531605" y="4441786"/>
            <a:chExt cx="1969310" cy="12814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4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9418" y="4087700"/>
            <a:ext cx="2428723" cy="1804574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40" b="1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774630" y="4458164"/>
            <a:ext cx="1916299" cy="1309525"/>
            <a:chOff x="8777366" y="4439303"/>
            <a:chExt cx="1878629" cy="1283965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4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18" y="638528"/>
            <a:ext cx="1735127" cy="1296497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136790" y="714675"/>
            <a:ext cx="5852739" cy="112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731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10199583" y="4523439"/>
            <a:ext cx="1916299" cy="1241036"/>
            <a:chOff x="10714698" y="4506456"/>
            <a:chExt cx="1878629" cy="1216812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40" b="1"/>
                <a:t>/ClubPowerBI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247EE3FF-F572-49D5-94E7-4C1EACE1D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993" y="6483814"/>
            <a:ext cx="442414" cy="45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024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70955"/>
            <a:ext cx="12436475" cy="18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8" y="2870957"/>
            <a:ext cx="11192828" cy="189568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61668" y="198600"/>
            <a:ext cx="6039867" cy="2215078"/>
            <a:chOff x="2045780" y="-9917"/>
            <a:chExt cx="7730064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3" y="-9917"/>
              <a:ext cx="4096471" cy="2702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4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7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343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71469B91-C7BA-4C5A-80DC-AC88EC53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210" y="6511645"/>
            <a:ext cx="404196" cy="4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656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1824" y="1147136"/>
            <a:ext cx="11400102" cy="5307689"/>
          </a:xfrm>
        </p:spPr>
        <p:txBody>
          <a:bodyPr>
            <a:normAutofit/>
          </a:bodyPr>
          <a:lstStyle>
            <a:lvl1pPr marL="466287" indent="-466287">
              <a:buFont typeface="Wingdings" panose="05000000000000000000" pitchFamily="2" charset="2"/>
              <a:buChar char="v"/>
              <a:defRPr sz="408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1010287" indent="-388572">
              <a:buClr>
                <a:srgbClr val="F2C811"/>
              </a:buClr>
              <a:buFont typeface="Wingdings" panose="05000000000000000000" pitchFamily="2" charset="2"/>
              <a:buChar char="§"/>
              <a:defRPr sz="28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54289" indent="-310857">
              <a:buClr>
                <a:srgbClr val="F2C811"/>
              </a:buClr>
              <a:buFont typeface="Wingdings" panose="05000000000000000000" pitchFamily="2" charset="2"/>
              <a:buChar char="Ø"/>
              <a:defRPr sz="28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48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48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1824" y="280645"/>
            <a:ext cx="11374630" cy="670646"/>
          </a:xfrm>
        </p:spPr>
        <p:txBody>
          <a:bodyPr/>
          <a:lstStyle>
            <a:lvl1pPr algn="l">
              <a:defRPr sz="4896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6B2BA9-7CF5-4F91-B0CD-5CDA4588B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753" y="6471798"/>
            <a:ext cx="435754" cy="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1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1824" y="280645"/>
            <a:ext cx="11374630" cy="670646"/>
          </a:xfrm>
        </p:spPr>
        <p:txBody>
          <a:bodyPr/>
          <a:lstStyle>
            <a:lvl1pPr algn="l">
              <a:defRPr sz="4896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3EC0-39B7-4281-8FC1-8F2D5E4EC4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753" y="6471798"/>
            <a:ext cx="435754" cy="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5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413997" y="2130640"/>
            <a:ext cx="9873594" cy="4668260"/>
          </a:xfrm>
          <a:prstGeom prst="rect">
            <a:avLst/>
          </a:prstGeom>
          <a:noFill/>
        </p:spPr>
        <p:txBody>
          <a:bodyPr wrap="none" lIns="36717" tIns="36717" rIns="36717" bIns="36717" rtlCol="0">
            <a:spAutoFit/>
          </a:bodyPr>
          <a:lstStyle/>
          <a:p>
            <a:pPr algn="ctr"/>
            <a:r>
              <a:rPr lang="fr-FR" sz="29271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465527"/>
            <a:ext cx="12436475" cy="510666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2297683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99029"/>
            <a:ext cx="12436475" cy="404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5B9F8-D49F-4143-AF98-BB9FB8E6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753" y="6471798"/>
            <a:ext cx="435754" cy="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9868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76354"/>
            <a:ext cx="12436475" cy="249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4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33787" y="2456721"/>
            <a:ext cx="11192828" cy="866490"/>
          </a:xfrm>
        </p:spPr>
        <p:txBody>
          <a:bodyPr/>
          <a:lstStyle>
            <a:lvl1pPr>
              <a:defRPr lang="fr-FR" sz="4896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33787" y="3323211"/>
            <a:ext cx="11192828" cy="733453"/>
          </a:xfrm>
        </p:spPr>
        <p:txBody>
          <a:bodyPr anchor="ctr"/>
          <a:lstStyle>
            <a:lvl1pPr marL="0" indent="0">
              <a:buNone/>
              <a:defRPr lang="fr-FR" sz="3264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720EB4-9389-4629-9EBA-D6448FCA9A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753" y="6471798"/>
            <a:ext cx="435754" cy="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134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C42FCB-2E92-4786-B3D8-51A3503618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753" y="6471798"/>
            <a:ext cx="435754" cy="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728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2679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599" y="2600267"/>
            <a:ext cx="6509763" cy="116576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8599" y="559603"/>
            <a:ext cx="6509763" cy="196722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1142721" y="3766030"/>
            <a:ext cx="1293754" cy="296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2047876" y="6604175"/>
            <a:ext cx="388599" cy="39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9441680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808108"/>
            <a:ext cx="11192828" cy="4440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08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404" y="1734667"/>
            <a:ext cx="11134570" cy="4616063"/>
          </a:xfrm>
        </p:spPr>
        <p:txBody>
          <a:bodyPr>
            <a:normAutofit/>
          </a:bodyPr>
          <a:lstStyle>
            <a:lvl1pPr>
              <a:defRPr sz="2448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4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36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32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32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4561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1165740"/>
            <a:ext cx="10571004" cy="1389190"/>
          </a:xfrm>
        </p:spPr>
        <p:txBody>
          <a:bodyPr anchor="b"/>
          <a:lstStyle>
            <a:lvl1pPr algn="l">
              <a:defRPr sz="408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550082"/>
            <a:ext cx="10571004" cy="1530052"/>
          </a:xfrm>
        </p:spPr>
        <p:txBody>
          <a:bodyPr anchor="t"/>
          <a:lstStyle>
            <a:lvl1pPr marL="0" indent="0">
              <a:buNone/>
              <a:defRPr sz="2040">
                <a:solidFill>
                  <a:schemeClr val="bg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881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1165740"/>
            <a:ext cx="10571004" cy="1389190"/>
          </a:xfrm>
        </p:spPr>
        <p:txBody>
          <a:bodyPr anchor="b"/>
          <a:lstStyle>
            <a:lvl1pPr algn="l">
              <a:defRPr sz="408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550082"/>
            <a:ext cx="10571004" cy="1530052"/>
          </a:xfrm>
        </p:spPr>
        <p:txBody>
          <a:bodyPr anchor="t"/>
          <a:lstStyle>
            <a:lvl1pPr marL="0" indent="0">
              <a:buNone/>
              <a:defRPr sz="2040">
                <a:solidFill>
                  <a:schemeClr val="bg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953235" y="6581805"/>
            <a:ext cx="5071483" cy="2937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96535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1165740"/>
            <a:ext cx="10571004" cy="1389190"/>
          </a:xfrm>
        </p:spPr>
        <p:txBody>
          <a:bodyPr anchor="b"/>
          <a:lstStyle>
            <a:lvl1pPr algn="l">
              <a:defRPr sz="408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550082"/>
            <a:ext cx="10571004" cy="1530052"/>
          </a:xfrm>
        </p:spPr>
        <p:txBody>
          <a:bodyPr anchor="t"/>
          <a:lstStyle>
            <a:lvl1pPr marL="0" indent="0">
              <a:buNone/>
              <a:defRPr sz="2040">
                <a:solidFill>
                  <a:schemeClr val="bg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953234" y="6581805"/>
            <a:ext cx="4997984" cy="2937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0864920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8" y="118954"/>
            <a:ext cx="2127619" cy="212593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32081" y="2178252"/>
            <a:ext cx="1644720" cy="73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8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90248" y="1129308"/>
            <a:ext cx="7384209" cy="4735909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36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4571" y="1275030"/>
            <a:ext cx="6995566" cy="1389190"/>
          </a:xfrm>
        </p:spPr>
        <p:txBody>
          <a:bodyPr anchor="b"/>
          <a:lstStyle>
            <a:lvl1pPr algn="l">
              <a:defRPr sz="408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571" y="2805093"/>
            <a:ext cx="6995566" cy="1530052"/>
          </a:xfrm>
        </p:spPr>
        <p:txBody>
          <a:bodyPr anchor="t"/>
          <a:lstStyle>
            <a:lvl1pPr marL="0" indent="0">
              <a:buNone/>
              <a:defRPr sz="20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9432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238" y="-1202992"/>
            <a:ext cx="4666501" cy="47396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8256" y="2151775"/>
            <a:ext cx="1688898" cy="73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8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90248" y="1129308"/>
            <a:ext cx="7384209" cy="4735909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36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4571" y="1275030"/>
            <a:ext cx="6995566" cy="1389190"/>
          </a:xfrm>
        </p:spPr>
        <p:txBody>
          <a:bodyPr anchor="b"/>
          <a:lstStyle>
            <a:lvl1pPr algn="l">
              <a:defRPr sz="408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571" y="2805093"/>
            <a:ext cx="6995566" cy="1530052"/>
          </a:xfrm>
        </p:spPr>
        <p:txBody>
          <a:bodyPr anchor="t"/>
          <a:lstStyle>
            <a:lvl1pPr marL="0" indent="0">
              <a:buNone/>
              <a:defRPr sz="20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2037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88" y="280105"/>
            <a:ext cx="11231731" cy="1165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487" y="1632057"/>
            <a:ext cx="5492776" cy="461606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2539" y="1632057"/>
            <a:ext cx="5492776" cy="461606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144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953234" y="6728688"/>
            <a:ext cx="4924484" cy="26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6533201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218238" y="248694"/>
            <a:ext cx="5969508" cy="6497137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6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6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7166" y="524594"/>
            <a:ext cx="1962630" cy="1962352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27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828" y="2727741"/>
            <a:ext cx="5554376" cy="608431"/>
          </a:xfrm>
          <a:prstGeom prst="rect">
            <a:avLst/>
          </a:prstGeom>
        </p:spPr>
        <p:txBody>
          <a:bodyPr/>
          <a:lstStyle>
            <a:lvl1pPr>
              <a:defRPr sz="489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826" y="3475234"/>
            <a:ext cx="5546016" cy="10534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62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6672" y="4893623"/>
            <a:ext cx="4966172" cy="14536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23"/>
              </a:spcAft>
              <a:defRPr lang="en-US" sz="2446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6486" y="3740962"/>
            <a:ext cx="4078748" cy="24571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62" kern="1200" spc="28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42531" rtl="0" eaLnBrk="1" latinLnBrk="0" hangingPunct="1">
              <a:spcAft>
                <a:spcPts val="4349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6486" y="796420"/>
            <a:ext cx="4078748" cy="24571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62" kern="1200" spc="28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42531" rtl="0" eaLnBrk="1" latinLnBrk="0" hangingPunct="1">
              <a:spcAft>
                <a:spcPts val="4349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5894362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7431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56" y="595542"/>
            <a:ext cx="11535037" cy="835003"/>
          </a:xfrm>
          <a:prstGeom prst="rect">
            <a:avLst/>
          </a:prstGeom>
        </p:spPr>
        <p:txBody>
          <a:bodyPr/>
          <a:lstStyle>
            <a:lvl1pPr>
              <a:defRPr sz="5435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355" y="2839780"/>
            <a:ext cx="11535037" cy="5310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42562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62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42562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355" y="3504674"/>
            <a:ext cx="11535037" cy="2965418"/>
          </a:xfrm>
          <a:prstGeom prst="rect">
            <a:avLst/>
          </a:prstGeom>
        </p:spPr>
        <p:txBody>
          <a:bodyPr/>
          <a:lstStyle>
            <a:lvl1pPr marL="0" indent="0" algn="l" defTabSz="1242562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62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42562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01" y="6603920"/>
            <a:ext cx="1422953" cy="3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953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1992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81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5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603480" y="-208004"/>
            <a:ext cx="556312" cy="1599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19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8303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image" Target="../media/image10.jpe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377" r:id="rId23"/>
    <p:sldLayoutId id="2147484380" r:id="rId24"/>
    <p:sldLayoutId id="2147484258" r:id="rId25"/>
    <p:sldLayoutId id="2147484260" r:id="rId26"/>
    <p:sldLayoutId id="2147484299" r:id="rId27"/>
    <p:sldLayoutId id="2147484345" r:id="rId28"/>
    <p:sldLayoutId id="2147484263" r:id="rId29"/>
    <p:sldLayoutId id="2147484376" r:id="rId30"/>
    <p:sldLayoutId id="2147484381" r:id="rId31"/>
    <p:sldLayoutId id="2147484383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18A7C0-22A6-4FF0-85A9-EBED785F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DB0118-41D5-48F4-8460-729CAA3E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D92400-938D-48CF-8945-69D4D9078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E2E4-7A22-4558-BD6E-439D842802C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E18D7C-9439-442C-8E46-46C606CFB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CD38DB-0DEB-4E1A-967F-6ADD30879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9E1B7-E276-4E82-8888-11FC3F835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5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1824" y="280646"/>
            <a:ext cx="11192828" cy="8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1824" y="1632057"/>
            <a:ext cx="11192828" cy="461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6629"/>
            <a:ext cx="12436475" cy="557896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fr-FR" sz="1904">
                <a:solidFill>
                  <a:prstClr val="white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       </a:t>
            </a:r>
            <a:r>
              <a:rPr lang="fr-FR" sz="1904" baseline="0">
                <a:solidFill>
                  <a:prstClr val="white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 </a:t>
            </a:r>
            <a:endParaRPr lang="fr-FR" sz="2142" b="1">
              <a:solidFill>
                <a:schemeClr val="bg1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ZoneTexte 2"/>
          <p:cNvSpPr txBox="1"/>
          <p:nvPr userDrawn="1"/>
        </p:nvSpPr>
        <p:spPr>
          <a:xfrm>
            <a:off x="5190567" y="6522291"/>
            <a:ext cx="546722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36" b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@</a:t>
            </a:r>
            <a:r>
              <a:rPr lang="fr-FR" sz="2040" b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ClubPowerBI @aOSComm @GUSS_FRANCE</a:t>
            </a:r>
            <a:endParaRPr lang="fr-FR" sz="2040" b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858532-7DCB-4E8D-9160-0AF1DBB570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" y="6462851"/>
            <a:ext cx="485867" cy="4857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1EA3607-CFFC-4F51-8BC0-0B5AF8BE253D}"/>
              </a:ext>
            </a:extLst>
          </p:cNvPr>
          <p:cNvSpPr txBox="1"/>
          <p:nvPr userDrawn="1"/>
        </p:nvSpPr>
        <p:spPr>
          <a:xfrm>
            <a:off x="512043" y="6517318"/>
            <a:ext cx="294456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36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Segoe UI Light" panose="020B0502040204020203" pitchFamily="34" charset="0"/>
              </a:rPr>
              <a:t>Power Saturday 2021</a:t>
            </a:r>
            <a:endParaRPr lang="fr-FR" sz="204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00BE62-4F71-4294-BF96-24622145689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8157" y="6530128"/>
            <a:ext cx="363601" cy="37089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BA7650A-1E97-4F73-A908-5850CAF3507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796" y="6436628"/>
            <a:ext cx="531749" cy="531674"/>
          </a:xfrm>
          <a:prstGeom prst="rect">
            <a:avLst/>
          </a:prstGeom>
        </p:spPr>
      </p:pic>
      <p:pic>
        <p:nvPicPr>
          <p:cNvPr id="16" name="Image 15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B80F983F-D199-4739-AE18-9B96FF53B99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87" y="6595216"/>
            <a:ext cx="621824" cy="2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7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896" b="1" kern="1200" cap="none" spc="-13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5pPr>
      <a:lvl6pPr marL="621716" algn="ctr" rtl="0" fontAlgn="base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6pPr>
      <a:lvl7pPr marL="1243431" algn="ctr" rtl="0" fontAlgn="base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7pPr>
      <a:lvl8pPr marL="1865146" algn="ctr" rtl="0" fontAlgn="base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8pPr>
      <a:lvl9pPr marL="2486862" algn="ctr" rtl="0" fontAlgn="base">
        <a:spcBef>
          <a:spcPct val="0"/>
        </a:spcBef>
        <a:spcAft>
          <a:spcPct val="0"/>
        </a:spcAft>
        <a:defRPr sz="5984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66287" indent="-466287" algn="l" rtl="0" eaLnBrk="0" fontAlgn="base" hangingPunct="0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352" kern="1200">
          <a:solidFill>
            <a:schemeClr val="tx1"/>
          </a:solidFill>
          <a:latin typeface="+mj-lt"/>
          <a:ea typeface="+mn-ea"/>
          <a:cs typeface="+mn-cs"/>
        </a:defRPr>
      </a:lvl1pPr>
      <a:lvl2pPr marL="1010287" indent="-38857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64" kern="1200">
          <a:solidFill>
            <a:schemeClr val="tx1"/>
          </a:solidFill>
          <a:latin typeface="+mn-lt"/>
          <a:ea typeface="+mn-ea"/>
          <a:cs typeface="+mn-cs"/>
        </a:defRPr>
      </a:lvl2pPr>
      <a:lvl3pPr marL="1554289" indent="-31085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3pPr>
      <a:lvl4pPr marL="2176005" indent="-31085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20" kern="1200">
          <a:solidFill>
            <a:schemeClr val="tx1"/>
          </a:solidFill>
          <a:latin typeface="+mn-lt"/>
          <a:ea typeface="+mn-ea"/>
          <a:cs typeface="+mn-cs"/>
        </a:defRPr>
      </a:lvl4pPr>
      <a:lvl5pPr marL="2797719" indent="-31085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20" kern="1200">
          <a:solidFill>
            <a:schemeClr val="tx1"/>
          </a:solidFill>
          <a:latin typeface="+mn-lt"/>
          <a:ea typeface="+mn-ea"/>
          <a:cs typeface="+mn-cs"/>
        </a:defRPr>
      </a:lvl5pPr>
      <a:lvl6pPr marL="3419435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151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2867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581" indent="-310857" algn="l" defTabSz="1243431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16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31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146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862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578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293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008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724" algn="l" defTabSz="1243431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231731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7"/>
            <a:ext cx="11192828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67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</p:sldLayoutIdLst>
  <p:txStyles>
    <p:titleStyle>
      <a:lvl1pPr algn="l" defTabSz="932597" rtl="0" eaLnBrk="1" latinLnBrk="0" hangingPunct="1">
        <a:spcBef>
          <a:spcPct val="0"/>
        </a:spcBef>
        <a:buNone/>
        <a:defRPr sz="3876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9724" indent="-349724" algn="l" defTabSz="932597" rtl="0" eaLnBrk="1" latinLnBrk="0" hangingPunct="1">
        <a:spcBef>
          <a:spcPct val="20000"/>
        </a:spcBef>
        <a:buFont typeface="Arial" pitchFamily="34" charset="0"/>
        <a:buChar char="•"/>
        <a:defRPr sz="2652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57735" indent="-291436" algn="l" defTabSz="932597" rtl="0" eaLnBrk="1" latinLnBrk="0" hangingPunct="1">
        <a:spcBef>
          <a:spcPct val="20000"/>
        </a:spcBef>
        <a:buFont typeface="Arial" pitchFamily="34" charset="0"/>
        <a:buChar char="–"/>
        <a:defRPr sz="2448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65746" indent="-233149" algn="l" defTabSz="932597" rtl="0" eaLnBrk="1" latinLnBrk="0" hangingPunct="1">
        <a:spcBef>
          <a:spcPct val="20000"/>
        </a:spcBef>
        <a:buFont typeface="Arial" pitchFamily="34" charset="0"/>
        <a:buChar char="•"/>
        <a:defRPr sz="2244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32044" indent="-233149" algn="l" defTabSz="932597" rtl="0" eaLnBrk="1" latinLnBrk="0" hangingPunct="1">
        <a:spcBef>
          <a:spcPct val="20000"/>
        </a:spcBef>
        <a:buFont typeface="Arial" pitchFamily="34" charset="0"/>
        <a:buChar char="–"/>
        <a:defRPr sz="2142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98342" indent="-233149" algn="l" defTabSz="932597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9.svg"/><Relationship Id="rId11" Type="http://schemas.openxmlformats.org/officeDocument/2006/relationships/image" Target="../media/image29.jpe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878FE4-C5E0-4D92-969B-DE29E2C4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35" name="Parallélogramme 34">
            <a:extLst>
              <a:ext uri="{FF2B5EF4-FFF2-40B4-BE49-F238E27FC236}">
                <a16:creationId xmlns:a16="http://schemas.microsoft.com/office/drawing/2014/main" id="{74521FD4-53D6-4CD7-BBCD-1BD0E8CE545D}"/>
              </a:ext>
            </a:extLst>
          </p:cNvPr>
          <p:cNvSpPr/>
          <p:nvPr/>
        </p:nvSpPr>
        <p:spPr>
          <a:xfrm>
            <a:off x="881" y="4266329"/>
            <a:ext cx="6679031" cy="1813395"/>
          </a:xfrm>
          <a:prstGeom prst="parallelogram">
            <a:avLst/>
          </a:prstGeom>
          <a:solidFill>
            <a:srgbClr val="C00002"/>
          </a:solidFill>
          <a:ln w="571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/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6FD9C93-3242-467A-BBE0-0DCCEFFFE17F}"/>
              </a:ext>
            </a:extLst>
          </p:cNvPr>
          <p:cNvGrpSpPr/>
          <p:nvPr/>
        </p:nvGrpSpPr>
        <p:grpSpPr>
          <a:xfrm>
            <a:off x="256538" y="118427"/>
            <a:ext cx="7259753" cy="2650587"/>
            <a:chOff x="471693" y="3696390"/>
            <a:chExt cx="7785670" cy="2842604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32A74E9-8FE9-4DAE-B3BC-EA752DC12A79}"/>
                </a:ext>
              </a:extLst>
            </p:cNvPr>
            <p:cNvSpPr txBox="1"/>
            <p:nvPr/>
          </p:nvSpPr>
          <p:spPr>
            <a:xfrm>
              <a:off x="4105284" y="3696390"/>
              <a:ext cx="4152079" cy="2744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8975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</a:t>
              </a:r>
            </a:p>
            <a:p>
              <a:pPr defTabSz="932597">
                <a:defRPr/>
              </a:pPr>
              <a:r>
                <a:rPr lang="en-US" sz="6731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Saturday</a:t>
              </a:r>
              <a:endParaRPr lang="en-US" sz="8975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30784277-0398-4333-9FFC-FA0ABE609914}"/>
                </a:ext>
              </a:extLst>
            </p:cNvPr>
            <p:cNvGrpSpPr/>
            <p:nvPr/>
          </p:nvGrpSpPr>
          <p:grpSpPr>
            <a:xfrm>
              <a:off x="471693" y="3895074"/>
              <a:ext cx="3505148" cy="2643920"/>
              <a:chOff x="471693" y="3895074"/>
              <a:chExt cx="3505148" cy="2643920"/>
            </a:xfrm>
          </p:grpSpPr>
          <p:pic>
            <p:nvPicPr>
              <p:cNvPr id="50" name="Image 49">
                <a:extLst>
                  <a:ext uri="{FF2B5EF4-FFF2-40B4-BE49-F238E27FC236}">
                    <a16:creationId xmlns:a16="http://schemas.microsoft.com/office/drawing/2014/main" id="{1263AE05-0945-4944-892B-BBFEA683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619" y="3895074"/>
                <a:ext cx="3352222" cy="2643920"/>
              </a:xfrm>
              <a:prstGeom prst="rect">
                <a:avLst/>
              </a:prstGeom>
            </p:spPr>
          </p:pic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4BD72277-6157-45A1-9D19-A78096426CAC}"/>
                  </a:ext>
                </a:extLst>
              </p:cNvPr>
              <p:cNvGrpSpPr/>
              <p:nvPr/>
            </p:nvGrpSpPr>
            <p:grpSpPr>
              <a:xfrm>
                <a:off x="1731459" y="5015496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F891E251-48B5-4233-A143-AE5B71A3C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30175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A1CC7F11-51E5-40EC-9F58-CDCEB3CBC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30175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7A8D31E8-4DE6-45CA-8E73-F02899308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30175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52" name="Losange 51">
                <a:extLst>
                  <a:ext uri="{FF2B5EF4-FFF2-40B4-BE49-F238E27FC236}">
                    <a16:creationId xmlns:a16="http://schemas.microsoft.com/office/drawing/2014/main" id="{2EF28982-988E-4935-8C35-3F101D674A8D}"/>
                  </a:ext>
                </a:extLst>
              </p:cNvPr>
              <p:cNvSpPr/>
              <p:nvPr/>
            </p:nvSpPr>
            <p:spPr>
              <a:xfrm>
                <a:off x="471693" y="4714589"/>
                <a:ext cx="614390" cy="614390"/>
              </a:xfrm>
              <a:prstGeom prst="diamond">
                <a:avLst/>
              </a:prstGeom>
              <a:solidFill>
                <a:schemeClr val="bg1"/>
              </a:solidFill>
              <a:ln w="101600" cap="rnd">
                <a:solidFill>
                  <a:srgbClr val="F2C81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632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Losange 52">
                <a:extLst>
                  <a:ext uri="{FF2B5EF4-FFF2-40B4-BE49-F238E27FC236}">
                    <a16:creationId xmlns:a16="http://schemas.microsoft.com/office/drawing/2014/main" id="{37143FBE-6A10-4294-B535-1BD08091EC45}"/>
                  </a:ext>
                </a:extLst>
              </p:cNvPr>
              <p:cNvSpPr/>
              <p:nvPr/>
            </p:nvSpPr>
            <p:spPr>
              <a:xfrm>
                <a:off x="1042129" y="4602264"/>
                <a:ext cx="281102" cy="286470"/>
              </a:xfrm>
              <a:prstGeom prst="diamond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632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Losange 53">
                <a:extLst>
                  <a:ext uri="{FF2B5EF4-FFF2-40B4-BE49-F238E27FC236}">
                    <a16:creationId xmlns:a16="http://schemas.microsoft.com/office/drawing/2014/main" id="{68510D27-5ED1-4A92-8CA7-00FB311CE7C1}"/>
                  </a:ext>
                </a:extLst>
              </p:cNvPr>
              <p:cNvSpPr/>
              <p:nvPr/>
            </p:nvSpPr>
            <p:spPr>
              <a:xfrm>
                <a:off x="1289329" y="4865561"/>
                <a:ext cx="281102" cy="286470"/>
              </a:xfrm>
              <a:prstGeom prst="diamond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632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Losange 54">
                <a:extLst>
                  <a:ext uri="{FF2B5EF4-FFF2-40B4-BE49-F238E27FC236}">
                    <a16:creationId xmlns:a16="http://schemas.microsoft.com/office/drawing/2014/main" id="{6EF8E184-44D4-425D-971B-5EB08BF6FCF4}"/>
                  </a:ext>
                </a:extLst>
              </p:cNvPr>
              <p:cNvSpPr/>
              <p:nvPr/>
            </p:nvSpPr>
            <p:spPr>
              <a:xfrm>
                <a:off x="1052924" y="5139465"/>
                <a:ext cx="281102" cy="286470"/>
              </a:xfrm>
              <a:prstGeom prst="diamond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632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6DDC036D-9C3E-4136-8DF4-7EF785736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913" y="6078909"/>
                <a:ext cx="606313" cy="0"/>
              </a:xfrm>
              <a:prstGeom prst="line">
                <a:avLst/>
              </a:prstGeom>
              <a:noFill/>
              <a:ln w="136525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E9930FD-2C37-418C-B482-466AD8978EF0}"/>
                  </a:ext>
                </a:extLst>
              </p:cNvPr>
              <p:cNvGrpSpPr/>
              <p:nvPr/>
            </p:nvGrpSpPr>
            <p:grpSpPr>
              <a:xfrm>
                <a:off x="2422050" y="5425935"/>
                <a:ext cx="914221" cy="897108"/>
                <a:chOff x="3996137" y="1719628"/>
                <a:chExt cx="914221" cy="897108"/>
              </a:xfrm>
            </p:grpSpPr>
            <p:pic>
              <p:nvPicPr>
                <p:cNvPr id="58" name="Graphique 57">
                  <a:extLst>
                    <a:ext uri="{FF2B5EF4-FFF2-40B4-BE49-F238E27FC236}">
                      <a16:creationId xmlns:a16="http://schemas.microsoft.com/office/drawing/2014/main" id="{6ACB06EF-7087-4BA4-8D8B-471F28AC0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30748" t="39971" r="40124" b="26069"/>
                <a:stretch/>
              </p:blipFill>
              <p:spPr>
                <a:xfrm>
                  <a:off x="3996137" y="1719628"/>
                  <a:ext cx="752984" cy="897108"/>
                </a:xfrm>
                <a:prstGeom prst="rect">
                  <a:avLst/>
                </a:prstGeom>
              </p:spPr>
            </p:pic>
            <p:sp>
              <p:nvSpPr>
                <p:cNvPr id="59" name="Rectangle : coins arrondis 58">
                  <a:extLst>
                    <a:ext uri="{FF2B5EF4-FFF2-40B4-BE49-F238E27FC236}">
                      <a16:creationId xmlns:a16="http://schemas.microsoft.com/office/drawing/2014/main" id="{46617EE5-3FA1-4074-8181-A01DE47ED508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632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0DD5E184-6421-4327-8438-C7AA2588BD42}"/>
              </a:ext>
            </a:extLst>
          </p:cNvPr>
          <p:cNvSpPr txBox="1"/>
          <p:nvPr/>
        </p:nvSpPr>
        <p:spPr>
          <a:xfrm>
            <a:off x="839406" y="2724277"/>
            <a:ext cx="5371022" cy="150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fr-FR" sz="4488" b="1" dirty="0">
                <a:solidFill>
                  <a:srgbClr val="5E5E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juin 2021, 11H30</a:t>
            </a:r>
          </a:p>
          <a:p>
            <a:pPr algn="ctr" defTabSz="932597">
              <a:defRPr/>
            </a:pPr>
            <a:r>
              <a:rPr lang="fr-FR" sz="4488" b="1" dirty="0">
                <a:solidFill>
                  <a:srgbClr val="5E5E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3A0639-B313-4938-90B7-13DB5DE7CC22}"/>
              </a:ext>
            </a:extLst>
          </p:cNvPr>
          <p:cNvSpPr txBox="1"/>
          <p:nvPr/>
        </p:nvSpPr>
        <p:spPr>
          <a:xfrm>
            <a:off x="400264" y="4354840"/>
            <a:ext cx="4770049" cy="10547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4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Azure SQL Database Users Programmatically with a Service Principal using Azure DevOps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241873-90FD-4C49-9724-A06E30F5C6F4}"/>
              </a:ext>
            </a:extLst>
          </p:cNvPr>
          <p:cNvSpPr txBox="1"/>
          <p:nvPr/>
        </p:nvSpPr>
        <p:spPr>
          <a:xfrm>
            <a:off x="1786438" y="5546881"/>
            <a:ext cx="3107917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fr-FR" sz="1836" dirty="0">
                <a:solidFill>
                  <a:prstClr val="white"/>
                </a:solidFill>
                <a:latin typeface="Calibri" panose="020F0502020204030204"/>
              </a:rPr>
              <a:t>Rob Sewell</a:t>
            </a:r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2C2C050-DB2C-438E-A552-4F2FA61D6C09}"/>
              </a:ext>
            </a:extLst>
          </p:cNvPr>
          <p:cNvGrpSpPr/>
          <p:nvPr/>
        </p:nvGrpSpPr>
        <p:grpSpPr>
          <a:xfrm>
            <a:off x="8239913" y="6385998"/>
            <a:ext cx="4240366" cy="637840"/>
            <a:chOff x="8078215" y="6261351"/>
            <a:chExt cx="4157599" cy="625390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551872E-344D-4790-9F18-B3BD9A326455}"/>
                </a:ext>
              </a:extLst>
            </p:cNvPr>
            <p:cNvSpPr txBox="1"/>
            <p:nvPr/>
          </p:nvSpPr>
          <p:spPr>
            <a:xfrm>
              <a:off x="8078215" y="6625131"/>
              <a:ext cx="4157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32597">
                <a:defRPr/>
              </a:pPr>
              <a:r>
                <a:rPr lang="fr-FR" sz="1071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Une conférence des communautés Club Power BI, GUSS, </a:t>
              </a:r>
              <a:r>
                <a:rPr lang="fr-FR" sz="1071" b="1" dirty="0" err="1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aMS</a:t>
              </a:r>
              <a:endParaRPr lang="fr-FR" sz="1071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68DB6205-201C-4933-B056-CF692515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9977" y="6261351"/>
              <a:ext cx="414155" cy="309503"/>
            </a:xfrm>
            <a:prstGeom prst="rect">
              <a:avLst/>
            </a:prstGeom>
          </p:spPr>
        </p:pic>
        <p:pic>
          <p:nvPicPr>
            <p:cNvPr id="32" name="Image 31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37EE9420-BD3E-4A29-89E1-90E01ECB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8964" y="6311360"/>
              <a:ext cx="602876" cy="209485"/>
            </a:xfrm>
            <a:prstGeom prst="rect">
              <a:avLst/>
            </a:prstGeom>
          </p:spPr>
        </p:pic>
        <p:pic>
          <p:nvPicPr>
            <p:cNvPr id="33" name="Image 32" descr="Une image contenant texte, signe, graphiques vectoriels&#10;&#10;Description générée automatiquement">
              <a:extLst>
                <a:ext uri="{FF2B5EF4-FFF2-40B4-BE49-F238E27FC236}">
                  <a16:creationId xmlns:a16="http://schemas.microsoft.com/office/drawing/2014/main" id="{8701DFD8-085A-407A-AE93-CB0E94D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6278" y="6261351"/>
              <a:ext cx="303687" cy="309503"/>
            </a:xfrm>
            <a:prstGeom prst="rect">
              <a:avLst/>
            </a:prstGeom>
          </p:spPr>
        </p:pic>
      </p:grpSp>
      <p:pic>
        <p:nvPicPr>
          <p:cNvPr id="34" name="Picture 2" descr="Drapeau">
            <a:extLst>
              <a:ext uri="{FF2B5EF4-FFF2-40B4-BE49-F238E27FC236}">
                <a16:creationId xmlns:a16="http://schemas.microsoft.com/office/drawing/2014/main" id="{A095D2AC-6EB0-4983-A887-355791C9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66" y="5605609"/>
            <a:ext cx="528049" cy="26402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754D4B4-FA39-4EDB-AEE2-564A21C2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8" y="3505482"/>
            <a:ext cx="3089520" cy="3089520"/>
          </a:xfrm>
          <a:prstGeom prst="rect">
            <a:avLst/>
          </a:prstGeom>
          <a:noFill/>
          <a:ln w="539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5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071" y="2614041"/>
            <a:ext cx="9724333" cy="29338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40568" y="2748688"/>
            <a:ext cx="12794548" cy="1246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3672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  <a:t>Only connections established with Active Directory accounts </a:t>
            </a:r>
            <a:br>
              <a:rPr lang="en-US" sz="3672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</a:br>
            <a:r>
              <a:rPr lang="en-US" sz="3672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  <a:t>can create other Active Directory users </a:t>
            </a:r>
            <a:endParaRPr lang="en-US" sz="3672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98870" y="6242611"/>
            <a:ext cx="5138767" cy="4708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</a:rPr>
              <a:t>Use dbatools </a:t>
            </a: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  <a:hlinkClick r:id="rId2"/>
              </a:rPr>
              <a:t>https://dbatools.io</a:t>
            </a: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448" spc="0" dirty="0">
              <a:ln>
                <a:noFill/>
              </a:ln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53" y="281037"/>
            <a:ext cx="11429999" cy="869622"/>
          </a:xfrm>
        </p:spPr>
        <p:txBody>
          <a:bodyPr vert="horz" wrap="square" lIns="93260" tIns="46630" rIns="93260" bIns="4663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95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34" y="969618"/>
            <a:ext cx="6601807" cy="5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3145" cy="69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21" y="-63435"/>
            <a:ext cx="10724938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66" y="1089024"/>
            <a:ext cx="6412542" cy="5246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98755" y="6526755"/>
            <a:ext cx="9838965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09" y="-78979"/>
            <a:ext cx="9470435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521968" y="6415071"/>
            <a:ext cx="9392539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86" y="1406756"/>
            <a:ext cx="8494103" cy="44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0" y="1800128"/>
            <a:ext cx="10920754" cy="414872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0246" y="5144861"/>
            <a:ext cx="2580203" cy="6994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90" y="1332598"/>
            <a:ext cx="8637695" cy="498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9807" y="6416424"/>
            <a:ext cx="11816861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https://docs.microsoft.com/en-us/powershell/module/az.sql/set-azsqlserveractivedirectoryadministrator?view=azps-5.4.0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9C6C79-DBA6-4598-A5CC-2290224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402268" y="293529"/>
            <a:ext cx="1961074" cy="196107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96" y="2687168"/>
            <a:ext cx="5549973" cy="608035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0437" y="3497262"/>
            <a:ext cx="5541618" cy="10528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0439" y="4752133"/>
            <a:ext cx="4962234" cy="1452704"/>
          </a:xfrm>
        </p:spPr>
        <p:txBody>
          <a:bodyPr>
            <a:normAutofit fontScale="92500" lnSpcReduction="10000"/>
          </a:bodyPr>
          <a:lstStyle/>
          <a:p>
            <a:r>
              <a:rPr lang="en-US" sz="2854" dirty="0" err="1"/>
              <a:t>beard.media</a:t>
            </a:r>
            <a:r>
              <a:rPr lang="en-US" sz="2854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2799" y="3645307"/>
            <a:ext cx="4962234" cy="2455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69" dirty="0" err="1"/>
              <a:t>dbatoolsMoL</a:t>
            </a:r>
            <a:br>
              <a:rPr lang="en-US" sz="3669" dirty="0"/>
            </a:br>
            <a:r>
              <a:rPr lang="en-US" sz="3669" dirty="0"/>
              <a:t>dbachecks</a:t>
            </a:r>
          </a:p>
          <a:p>
            <a:pPr marL="0" indent="0">
              <a:buNone/>
            </a:pPr>
            <a:r>
              <a:rPr lang="en-US" sz="3669" dirty="0" err="1"/>
              <a:t>ADSNotebooks</a:t>
            </a:r>
            <a:br>
              <a:rPr lang="en-US" sz="3669" dirty="0"/>
            </a:br>
            <a:r>
              <a:rPr lang="en-US" sz="3669" dirty="0"/>
              <a:t>PowerShell Community </a:t>
            </a:r>
          </a:p>
          <a:p>
            <a:pPr marL="0" indent="0">
              <a:buNone/>
            </a:pPr>
            <a:r>
              <a:rPr lang="en-US" sz="3669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11585" y="1071183"/>
            <a:ext cx="4523447" cy="19610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69" dirty="0"/>
              <a:t>Bearded Consultant</a:t>
            </a:r>
          </a:p>
          <a:p>
            <a:pPr marL="0" indent="0">
              <a:buNone/>
            </a:pPr>
            <a:r>
              <a:rPr lang="en-US" sz="3669" dirty="0"/>
              <a:t>Automator</a:t>
            </a:r>
          </a:p>
          <a:p>
            <a:pPr marL="0" indent="0">
              <a:buNone/>
            </a:pPr>
            <a:r>
              <a:rPr lang="en-US" sz="3669" dirty="0"/>
              <a:t>Trainer</a:t>
            </a:r>
          </a:p>
          <a:p>
            <a:pPr marL="0" indent="0">
              <a:buNone/>
            </a:pPr>
            <a:r>
              <a:rPr lang="en-US" sz="3669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615007" y="3645308"/>
            <a:ext cx="412911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5184736" y="2698786"/>
            <a:ext cx="2096620" cy="606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/>
            <a:r>
              <a:rPr lang="en-CA" sz="3264" dirty="0">
                <a:solidFill>
                  <a:srgbClr val="1F497D"/>
                </a:solidFill>
                <a:latin typeface="Calibri"/>
              </a:rPr>
              <a:t>He/Him</a:t>
            </a:r>
            <a:r>
              <a:rPr lang="en-CA" sz="1836" dirty="0">
                <a:solidFill>
                  <a:prstClr val="black"/>
                </a:solidFill>
                <a:latin typeface="Calibri"/>
              </a:rPr>
              <a:t> </a:t>
            </a:r>
            <a:endParaRPr lang="en-GB" sz="1836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521968" y="6415071"/>
            <a:ext cx="9392539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53" y="1553368"/>
            <a:ext cx="10675368" cy="45409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39D30F-0E44-4CA6-8F35-EF569E17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840" y="373062"/>
            <a:ext cx="6613213" cy="1351952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93" y="1818727"/>
            <a:ext cx="11595919" cy="454629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7447" y="5455729"/>
            <a:ext cx="2580203" cy="6994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30" y="296862"/>
            <a:ext cx="6613213" cy="1351952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68" y="2342154"/>
            <a:ext cx="10724938" cy="27315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55768" y="5900184"/>
            <a:ext cx="1072493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5494588" cy="6994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70" y="-1"/>
            <a:ext cx="841785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135" y="-1"/>
            <a:ext cx="48106789" cy="3997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335" y="-6205117"/>
            <a:ext cx="31593825" cy="26251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935" y="-16926384"/>
            <a:ext cx="39344968" cy="32692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202" y="-19481728"/>
            <a:ext cx="31863947" cy="26476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82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72028" y="6617840"/>
            <a:ext cx="6217356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Andrey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3"/>
              </a:rPr>
              <a:t>Metelev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012" y="2932432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77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147181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3236341" cy="72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012" y="2932432"/>
            <a:ext cx="1814691" cy="181469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3159" y="2847137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" y="13080359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18739309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" y="6994525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6780430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" y="6299930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" y="11958879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" y="214095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02" y="-13230935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-150576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" y="5508373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502" y="-6236411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5077879"/>
            <a:ext cx="13145527" cy="6450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581071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03" y="-11163713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79261" cy="917575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37" y="1592262"/>
            <a:ext cx="11887198" cy="4570411"/>
          </a:xfrm>
        </p:spPr>
        <p:txBody>
          <a:bodyPr vert="horz" wrap="square" lIns="93260" tIns="46630" rIns="93260" bIns="46630" rtlCol="0" anchor="t">
            <a:normAutofit fontScale="47500" lnSpcReduction="20000"/>
          </a:bodyPr>
          <a:lstStyle/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Excel File </a:t>
            </a:r>
            <a:r>
              <a:rPr lang="en-US" sz="11200" dirty="0">
                <a:ea typeface="+mn-lt"/>
                <a:cs typeface="+mn-lt"/>
              </a:rPr>
              <a:t>for Permissions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SQL instance </a:t>
            </a:r>
            <a:r>
              <a:rPr lang="en-US" sz="11200" dirty="0">
                <a:ea typeface="+mn-lt"/>
                <a:cs typeface="+mn-lt"/>
              </a:rPr>
              <a:t>with </a:t>
            </a:r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AAD Identity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SPN</a:t>
            </a:r>
            <a:r>
              <a:rPr lang="en-US" sz="11200" dirty="0">
                <a:ea typeface="+mn-lt"/>
                <a:cs typeface="+mn-lt"/>
              </a:rPr>
              <a:t> with </a:t>
            </a:r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Directory Reader</a:t>
            </a:r>
            <a:endParaRPr lang="en-US" sz="11200" dirty="0">
              <a:solidFill>
                <a:srgbClr val="0078D7"/>
              </a:solidFill>
            </a:endParaRP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dbatools</a:t>
            </a:r>
            <a:r>
              <a:rPr lang="en-US" sz="11200" dirty="0">
                <a:ea typeface="+mn-lt"/>
                <a:cs typeface="+mn-lt"/>
              </a:rPr>
              <a:t> to run the query</a:t>
            </a:r>
            <a:endParaRPr lang="en-US" sz="11200" dirty="0"/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Key Vault </a:t>
            </a:r>
            <a:r>
              <a:rPr lang="en-US" sz="11200" dirty="0">
                <a:ea typeface="+mn-lt"/>
                <a:cs typeface="+mn-lt"/>
              </a:rPr>
              <a:t>for storing secrets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DevOps </a:t>
            </a:r>
            <a:r>
              <a:rPr lang="en-US" sz="11200" dirty="0">
                <a:ea typeface="+mn-lt"/>
                <a:cs typeface="+mn-lt"/>
              </a:rPr>
              <a:t>for running the code</a:t>
            </a:r>
            <a:endParaRPr lang="en-US" sz="11200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82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801366" y="2053306"/>
            <a:ext cx="10833742" cy="2943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408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Automate a solution to make it easy for the Operational Team to control permissions to the Azure SQL Database and Azure SQL Managed Instance estate</a:t>
            </a:r>
            <a:endParaRPr lang="en-US" sz="4080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endParaRPr lang="en-US" sz="1836" dirty="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638912" y="6617840"/>
            <a:ext cx="6217356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Andrey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3"/>
              </a:rPr>
              <a:t>Metelev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28AD3-2C85-4044-B43C-673F0D1A216F}"/>
              </a:ext>
            </a:extLst>
          </p:cNvPr>
          <p:cNvSpPr txBox="1"/>
          <p:nvPr/>
        </p:nvSpPr>
        <p:spPr>
          <a:xfrm>
            <a:off x="3555680" y="69381"/>
            <a:ext cx="6105638" cy="269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6930">
                <a:solidFill>
                  <a:prstClr val="black"/>
                </a:solidFill>
                <a:latin typeface="Segoe UI"/>
              </a:rPr>
              <a:t>Merci!</a:t>
            </a:r>
            <a:endParaRPr lang="en-US" sz="1836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BA8847-5173-4FF5-AFA6-2365EC02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0" y="361109"/>
            <a:ext cx="3067117" cy="2177979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7EFECCB-CE05-4973-BC16-7EAC2432B85F}"/>
              </a:ext>
            </a:extLst>
          </p:cNvPr>
          <p:cNvSpPr txBox="1"/>
          <p:nvPr/>
        </p:nvSpPr>
        <p:spPr>
          <a:xfrm>
            <a:off x="5566418" y="4018918"/>
            <a:ext cx="6777388" cy="206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32597"/>
            <a:r>
              <a:rPr lang="en-US" sz="4896" err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Prenez</a:t>
            </a:r>
            <a:r>
              <a:rPr lang="en-US" sz="4896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 2 minutes pour </a:t>
            </a:r>
            <a:r>
              <a:rPr lang="en-US" sz="4896" err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évaluer</a:t>
            </a:r>
            <a:r>
              <a:rPr lang="en-US" sz="4896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 </a:t>
            </a:r>
            <a:r>
              <a:rPr lang="en-US" sz="4896" err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cette</a:t>
            </a:r>
            <a:r>
              <a:rPr lang="en-US" sz="4896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 session</a:t>
            </a:r>
            <a:br>
              <a:rPr lang="en-US" sz="4896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</a:br>
            <a:r>
              <a:rPr lang="en-US" sz="2040" b="1">
                <a:solidFill>
                  <a:prstClr val="white"/>
                </a:solidFill>
                <a:latin typeface="Segoe UI"/>
              </a:rPr>
              <a:t>(RDV dans </a:t>
            </a:r>
            <a:r>
              <a:rPr lang="en-US" sz="2040" b="1" err="1">
                <a:solidFill>
                  <a:prstClr val="white"/>
                </a:solidFill>
                <a:latin typeface="Segoe UI"/>
              </a:rPr>
              <a:t>l’espace</a:t>
            </a:r>
            <a:r>
              <a:rPr lang="en-US" sz="2040" b="1">
                <a:solidFill>
                  <a:prstClr val="white"/>
                </a:solidFill>
                <a:latin typeface="Segoe UI"/>
              </a:rPr>
              <a:t> de conversation)</a:t>
            </a:r>
            <a:br>
              <a:rPr lang="en-US" sz="2448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</a:br>
            <a:endParaRPr lang="en-US" sz="714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8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00EA6F38-F9DF-4A26-B9E6-4AA1A1EC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0028237" y="362001"/>
            <a:ext cx="1922796" cy="1922796"/>
          </a:xfrm>
          <a:prstGeom prst="ellipse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FEF7B828-C038-4BB6-9766-B7473DBD6174}"/>
              </a:ext>
            </a:extLst>
          </p:cNvPr>
          <p:cNvSpPr txBox="1">
            <a:spLocks/>
          </p:cNvSpPr>
          <p:nvPr/>
        </p:nvSpPr>
        <p:spPr>
          <a:xfrm>
            <a:off x="776593" y="3138869"/>
            <a:ext cx="5441644" cy="596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896" b="1" kern="1200" cap="none" spc="-136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Arial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621716" algn="ctr" rtl="0" fontAlgn="base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243431" algn="ctr" rtl="0" fontAlgn="base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865146" algn="ctr" rtl="0" fontAlgn="base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486862" algn="ctr" rtl="0" fontAlgn="base">
              <a:spcBef>
                <a:spcPct val="0"/>
              </a:spcBef>
              <a:spcAft>
                <a:spcPct val="0"/>
              </a:spcAft>
              <a:defRPr sz="5984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/>
            <a:r>
              <a:rPr lang="en-GB" dirty="0"/>
              <a:t>Rob Sewell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358BE13-FC92-4C4D-AF8E-E32764235B8E}"/>
              </a:ext>
            </a:extLst>
          </p:cNvPr>
          <p:cNvSpPr txBox="1">
            <a:spLocks/>
          </p:cNvSpPr>
          <p:nvPr/>
        </p:nvSpPr>
        <p:spPr>
          <a:xfrm>
            <a:off x="288151" y="4106862"/>
            <a:ext cx="4865377" cy="142434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66287" indent="-46628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2C811"/>
              </a:buClr>
              <a:buFont typeface="Arial" panose="020B0604020202020204" pitchFamily="34" charset="0"/>
              <a:buChar char="•"/>
              <a:defRPr sz="4352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010287" indent="-38857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54289" indent="-3108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6005" indent="-3108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97719" indent="-31085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19435" indent="-310857" algn="l" defTabSz="12434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151" indent="-310857" algn="l" defTabSz="12434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2867" indent="-310857" algn="l" defTabSz="12434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581" indent="-310857" algn="l" defTabSz="12434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798"/>
              <a:t>beard.media\book</a:t>
            </a:r>
          </a:p>
          <a:p>
            <a:pPr defTabSz="914400"/>
            <a:r>
              <a:rPr lang="en-US"/>
              <a:t>@sqldbawithbeard</a:t>
            </a:r>
          </a:p>
          <a:p>
            <a:pPr defTabSz="914400"/>
            <a:r>
              <a:rPr lang="en-US"/>
              <a:t>blog.robsewell.com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5662516"/>
            <a:ext cx="10724938" cy="637415"/>
          </a:xfrm>
        </p:spPr>
        <p:txBody>
          <a:bodyPr vert="horz" wrap="square" lIns="93260" tIns="46630" rIns="93260" bIns="4663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915" dirty="0">
                <a:ea typeface="+mn-lt"/>
                <a:cs typeface="+mn-lt"/>
              </a:rPr>
              <a:t>“We’d Really like to use Excel”</a:t>
            </a:r>
            <a:endParaRPr lang="en-US" sz="5915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579" y="1861968"/>
            <a:ext cx="4661316" cy="44379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47958" y="6437553"/>
            <a:ext cx="926386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00208" y="1523251"/>
            <a:ext cx="5203927" cy="279159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266295" y="2689996"/>
            <a:ext cx="1952250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579" y="1861968"/>
            <a:ext cx="4661316" cy="443796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33" y="4490216"/>
            <a:ext cx="1845777" cy="105889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4490215"/>
            <a:ext cx="2135509" cy="884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47958" y="6437553"/>
            <a:ext cx="926386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47807" y="4693638"/>
            <a:ext cx="3792587" cy="18228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5507" spc="0" dirty="0">
                <a:ln>
                  <a:noFill/>
                </a:ln>
                <a:solidFill>
                  <a:schemeClr val="bg1"/>
                </a:solidFill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277176" y="6617840"/>
            <a:ext cx="3699327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Olli Kilpi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05" y="1439862"/>
            <a:ext cx="11887198" cy="1711238"/>
          </a:xfrm>
        </p:spPr>
        <p:txBody>
          <a:bodyPr/>
          <a:lstStyle/>
          <a:p>
            <a:r>
              <a:rPr lang="en-GB" sz="3200" dirty="0"/>
              <a:t>We have an automated Infrastructure as Code deployment</a:t>
            </a:r>
          </a:p>
          <a:p>
            <a:r>
              <a:rPr lang="en-GB" sz="3200" dirty="0"/>
              <a:t>We want an automated Permissions as Code pipeline</a:t>
            </a:r>
          </a:p>
          <a:p>
            <a:r>
              <a:rPr lang="en-GB" sz="3200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13" y="3429433"/>
            <a:ext cx="3764248" cy="300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998113" y="6573032"/>
            <a:ext cx="3329871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Thirteen .J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690</Words>
  <Application>Microsoft Office PowerPoint</Application>
  <PresentationFormat>Custom</PresentationFormat>
  <Paragraphs>137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Calibri Light</vt:lpstr>
      <vt:lpstr>Caveat</vt:lpstr>
      <vt:lpstr>Consolas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Thème Office</vt:lpstr>
      <vt:lpstr>1_GUSS Defaut</vt:lpstr>
      <vt:lpstr>Office Theme</vt:lpstr>
      <vt:lpstr>PowerPoint Presentation</vt:lpstr>
      <vt:lpstr>Rob Sewell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PowerPoint Presentation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So now we have all that we need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2021-06-05T07:26:12Z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